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2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4291"/>
            <a:ext cx="15881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716" y="1673479"/>
            <a:ext cx="7345680" cy="2891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4788"/>
            <a:ext cx="1219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Course Name-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Production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Technology for Ornamental Crops, MAP and Landscaping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  </a:t>
            </a:r>
            <a:r>
              <a:rPr lang="en-US" sz="24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Code-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20014400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061" y="0"/>
            <a:ext cx="1499939" cy="755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8"/>
            <a:ext cx="12192000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B.Sc. </a:t>
            </a:r>
            <a:r>
              <a:rPr lang="en-IN" dirty="0"/>
              <a:t>(Ag.) IV Sem.         </a:t>
            </a:r>
            <a:r>
              <a:rPr lang="en-IN" dirty="0" smtClean="0"/>
              <a:t>                                                             (</a:t>
            </a:r>
            <a:r>
              <a:rPr lang="en-US" dirty="0"/>
              <a:t>Production Technology for Ornamental Crops, MAP and Landscaping</a:t>
            </a:r>
            <a:r>
              <a:rPr lang="en-IN" dirty="0"/>
              <a:t>)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675402" y="4038601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atin typeface="Cambria" panose="02040503050406030204" pitchFamily="18" charset="0"/>
              </a:rPr>
              <a:t>Presented By- </a:t>
            </a:r>
            <a:r>
              <a:rPr lang="en-IN" sz="2400" dirty="0" err="1">
                <a:latin typeface="Cambria" panose="02040503050406030204" pitchFamily="18" charset="0"/>
              </a:rPr>
              <a:t>Dr</a:t>
            </a:r>
            <a:r>
              <a:rPr lang="en-IN" sz="2400" dirty="0" err="1">
                <a:latin typeface="Cambria" panose="02040503050406030204" pitchFamily="18" charset="0"/>
              </a:rPr>
              <a:t>.</a:t>
            </a:r>
            <a:r>
              <a:rPr lang="en-IN" sz="2400" dirty="0">
                <a:latin typeface="Cambria" panose="02040503050406030204" pitchFamily="18" charset="0"/>
              </a:rPr>
              <a:t> Mahendra  Kr. </a:t>
            </a:r>
            <a:r>
              <a:rPr lang="en-IN" sz="2400" dirty="0" err="1">
                <a:latin typeface="Cambria" panose="02040503050406030204" pitchFamily="18" charset="0"/>
              </a:rPr>
              <a:t>Yadav</a:t>
            </a:r>
            <a:r>
              <a:rPr lang="en-IN" sz="24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30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261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75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of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-45" dirty="0">
                <a:latin typeface="Calibri Light"/>
                <a:cs typeface="Calibri Light"/>
              </a:rPr>
              <a:t>Roses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-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995535" cy="2967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stemmed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roses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(70-90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flower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:-Hybrid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tea</a:t>
            </a:r>
            <a:endParaRPr sz="2800">
              <a:latin typeface="Calibri"/>
              <a:cs typeface="Calibri"/>
            </a:endParaRPr>
          </a:p>
          <a:p>
            <a:pPr marL="241300" marR="115824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Medium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stemmed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roses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(50-70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Intermediate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:-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Floribunda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Short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stemmed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roses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(30-50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flowers:-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Sweet </a:t>
            </a:r>
            <a:r>
              <a:rPr sz="2800" spc="-5" dirty="0">
                <a:latin typeface="Calibri"/>
                <a:cs typeface="Calibri"/>
              </a:rPr>
              <a:t>heart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Spray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-Spray:-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Spray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floribundas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Miniature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roses-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flowered:-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Sweet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heart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487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 Light"/>
                <a:cs typeface="Calibri Light"/>
              </a:rPr>
              <a:t>Soil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Climate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–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8755" cy="37769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  <a:tab pos="1077595" algn="l"/>
                <a:tab pos="1697989" algn="l"/>
                <a:tab pos="2242185" algn="l"/>
                <a:tab pos="2995295" algn="l"/>
                <a:tab pos="4643120" algn="l"/>
                <a:tab pos="5744845" algn="l"/>
                <a:tab pos="6242050" algn="l"/>
                <a:tab pos="6964045" algn="l"/>
                <a:tab pos="8288655" algn="l"/>
                <a:tab pos="962215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dea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soi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s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ul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ell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ained,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di</a:t>
            </a:r>
            <a:r>
              <a:rPr sz="2800" spc="-5" dirty="0">
                <a:latin typeface="Calibri"/>
                <a:cs typeface="Calibri"/>
              </a:rPr>
              <a:t>um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loam  </a:t>
            </a:r>
            <a:r>
              <a:rPr sz="2800" spc="-10" dirty="0">
                <a:latin typeface="Calibri"/>
                <a:cs typeface="Calibri"/>
              </a:rPr>
              <a:t>soil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pH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5.5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6.5.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Rose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sun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loving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requires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high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light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intensity,</a:t>
            </a:r>
            <a:endParaRPr sz="2800">
              <a:latin typeface="Calibri"/>
              <a:cs typeface="Calibri"/>
            </a:endParaRPr>
          </a:p>
          <a:p>
            <a:pPr marL="241300" marR="635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Optimum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night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temperature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24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26o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17oC,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respectively,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75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 </a:t>
            </a:r>
            <a:r>
              <a:rPr sz="2800" spc="-10" dirty="0">
                <a:latin typeface="Calibri"/>
                <a:cs typeface="Calibri"/>
              </a:rPr>
              <a:t>cent </a:t>
            </a:r>
            <a:r>
              <a:rPr sz="2800" spc="-15" dirty="0">
                <a:latin typeface="Calibri"/>
                <a:cs typeface="Calibri"/>
              </a:rPr>
              <a:t>relative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humidity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CO2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1000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ppm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716" y="848613"/>
            <a:ext cx="19170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Propagation: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40866" y="1305509"/>
            <a:ext cx="3625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Hybrid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Teas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Floribunda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6046" y="1305509"/>
            <a:ext cx="1664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‘T’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Budding.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97865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8500" algn="l"/>
                <a:tab pos="5499100" algn="l"/>
              </a:tabLst>
            </a:pPr>
            <a:r>
              <a:rPr spc="-15" dirty="0"/>
              <a:t>Polyantha,</a:t>
            </a:r>
            <a:r>
              <a:rPr spc="-5" dirty="0"/>
              <a:t> Miniatures,</a:t>
            </a:r>
            <a:r>
              <a:rPr spc="10" dirty="0"/>
              <a:t> </a:t>
            </a:r>
            <a:r>
              <a:rPr spc="-10" dirty="0"/>
              <a:t>Climbers	</a:t>
            </a:r>
            <a:r>
              <a:rPr dirty="0"/>
              <a:t>:</a:t>
            </a:r>
            <a:r>
              <a:rPr spc="-50" dirty="0"/>
              <a:t> </a:t>
            </a:r>
            <a:r>
              <a:rPr spc="-10" dirty="0"/>
              <a:t>Stem</a:t>
            </a:r>
            <a:r>
              <a:rPr spc="-55" dirty="0"/>
              <a:t> </a:t>
            </a:r>
            <a:r>
              <a:rPr spc="-5" dirty="0"/>
              <a:t>cuttings</a:t>
            </a:r>
          </a:p>
          <a:p>
            <a:pPr marL="697865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  <a:tab pos="2755900" algn="l"/>
              </a:tabLst>
            </a:pPr>
            <a:r>
              <a:rPr i="1" spc="-5" dirty="0">
                <a:latin typeface="Calibri"/>
                <a:cs typeface="Calibri"/>
              </a:rPr>
              <a:t>Desi </a:t>
            </a:r>
            <a:r>
              <a:rPr spc="-15" dirty="0"/>
              <a:t>Roses	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Air</a:t>
            </a:r>
            <a:r>
              <a:rPr spc="-20" dirty="0"/>
              <a:t> </a:t>
            </a:r>
            <a:r>
              <a:rPr spc="-10" dirty="0"/>
              <a:t>Layering</a:t>
            </a:r>
            <a:r>
              <a:rPr spc="-25" dirty="0"/>
              <a:t> </a:t>
            </a:r>
            <a:r>
              <a:rPr spc="-5" dirty="0"/>
              <a:t>or</a:t>
            </a:r>
            <a:r>
              <a:rPr spc="-15" dirty="0"/>
              <a:t> </a:t>
            </a:r>
            <a:r>
              <a:rPr spc="-10" dirty="0"/>
              <a:t>Cuttings.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0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Common</a:t>
            </a:r>
            <a:r>
              <a:rPr sz="2800" b="1" spc="-15" dirty="0">
                <a:latin typeface="Calibri"/>
                <a:cs typeface="Calibri"/>
              </a:rPr>
              <a:t> rootstocks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budding:</a:t>
            </a:r>
            <a:endParaRPr sz="2800">
              <a:latin typeface="Calibri"/>
              <a:cs typeface="Calibri"/>
            </a:endParaRPr>
          </a:p>
          <a:p>
            <a:pPr marL="697865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i="1" spc="-15" dirty="0">
                <a:latin typeface="Calibri"/>
                <a:cs typeface="Calibri"/>
              </a:rPr>
              <a:t>Rosa </a:t>
            </a:r>
            <a:r>
              <a:rPr i="1" spc="-5" dirty="0">
                <a:latin typeface="Calibri"/>
                <a:cs typeface="Calibri"/>
              </a:rPr>
              <a:t>bourboniana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spc="-15" dirty="0"/>
              <a:t>(Edourad/</a:t>
            </a:r>
            <a:r>
              <a:rPr spc="-10" dirty="0"/>
              <a:t> </a:t>
            </a:r>
            <a:r>
              <a:rPr spc="-5" dirty="0"/>
              <a:t>Bourbon </a:t>
            </a:r>
            <a:r>
              <a:rPr spc="-15" dirty="0"/>
              <a:t>rose)</a:t>
            </a:r>
          </a:p>
          <a:p>
            <a:pPr marL="697865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i="1" spc="5" dirty="0">
                <a:latin typeface="Calibri"/>
                <a:cs typeface="Calibri"/>
              </a:rPr>
              <a:t>R.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indica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0" dirty="0">
                <a:latin typeface="Calibri"/>
                <a:cs typeface="Calibri"/>
              </a:rPr>
              <a:t>var.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Odorata</a:t>
            </a:r>
          </a:p>
          <a:p>
            <a:pPr marL="697865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i="1" dirty="0">
                <a:latin typeface="Calibri"/>
                <a:cs typeface="Calibri"/>
              </a:rPr>
              <a:t>R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multiflora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var</a:t>
            </a:r>
            <a:r>
              <a:rPr dirty="0"/>
              <a:t>.</a:t>
            </a:r>
            <a:r>
              <a:rPr spc="-30" dirty="0"/>
              <a:t> </a:t>
            </a:r>
            <a:r>
              <a:rPr i="1" dirty="0">
                <a:latin typeface="Calibri"/>
                <a:cs typeface="Calibri"/>
              </a:rPr>
              <a:t>inermis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11" y="190627"/>
            <a:ext cx="410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Land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Preparation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11" y="1512722"/>
            <a:ext cx="188595" cy="20701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511" y="702944"/>
            <a:ext cx="10820400" cy="2879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19810" marR="43180" indent="-982344">
              <a:lnSpc>
                <a:spcPts val="3020"/>
              </a:lnSpc>
              <a:spcBef>
                <a:spcPts val="480"/>
              </a:spcBef>
              <a:buFont typeface="Wingdings"/>
              <a:buChar char=""/>
              <a:tabLst>
                <a:tab pos="1019175" algn="l"/>
                <a:tab pos="1020444" algn="l"/>
              </a:tabLst>
            </a:pPr>
            <a:r>
              <a:rPr sz="2800" spc="-15" dirty="0">
                <a:latin typeface="Calibri"/>
                <a:cs typeface="Calibri"/>
              </a:rPr>
              <a:t>Generally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greenhouse,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raised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assist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easier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movement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better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drainage.</a:t>
            </a:r>
            <a:endParaRPr sz="2800" dirty="0">
              <a:latin typeface="Calibri"/>
              <a:cs typeface="Calibri"/>
            </a:endParaRPr>
          </a:p>
          <a:p>
            <a:pPr marL="9525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Calibri"/>
                <a:cs typeface="Calibri"/>
              </a:rPr>
              <a:t>Land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ploughed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thoroughly</a:t>
            </a:r>
            <a:endParaRPr sz="2800" dirty="0">
              <a:latin typeface="Calibri"/>
              <a:cs typeface="Calibri"/>
            </a:endParaRPr>
          </a:p>
          <a:p>
            <a:pPr marL="995044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Add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decomposed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FYM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@</a:t>
            </a:r>
            <a:r>
              <a:rPr sz="2800" dirty="0">
                <a:latin typeface="Calibri"/>
                <a:cs typeface="Calibri"/>
              </a:rPr>
              <a:t> 8-10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kg/m</a:t>
            </a:r>
            <a:r>
              <a:rPr sz="2775" spc="22" baseline="25525" dirty="0">
                <a:latin typeface="Calibri"/>
                <a:cs typeface="Calibri"/>
              </a:rPr>
              <a:t>2</a:t>
            </a:r>
            <a:endParaRPr sz="2775" baseline="25525" dirty="0">
              <a:latin typeface="Calibri"/>
              <a:cs typeface="Calibri"/>
            </a:endParaRPr>
          </a:p>
          <a:p>
            <a:pPr marL="995044" marR="138430">
              <a:lnSpc>
                <a:spcPct val="1196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Bed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1-1.6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wide,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30-40m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15-20cm/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30-40cm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height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0.5-0.75m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beds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11" y="3641852"/>
            <a:ext cx="2676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Planting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Distance: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75399"/>
              </p:ext>
            </p:extLst>
          </p:nvPr>
        </p:nvGraphicFramePr>
        <p:xfrm>
          <a:off x="629272" y="4164203"/>
          <a:ext cx="10939780" cy="220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3680"/>
                <a:gridCol w="5626100"/>
              </a:tblGrid>
              <a:tr h="5400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Hybrid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Roses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90,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2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400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Floribunda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400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Polyantha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400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Miniatures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 x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cm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83361"/>
            <a:ext cx="10358120" cy="3945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Planting </a:t>
            </a:r>
            <a:r>
              <a:rPr sz="2800" spc="-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buFont typeface="Wingdings"/>
              <a:buChar char=""/>
              <a:tabLst>
                <a:tab pos="536575" algn="l"/>
                <a:tab pos="537210" algn="l"/>
              </a:tabLst>
            </a:pPr>
            <a:r>
              <a:rPr sz="2800" spc="-5" dirty="0">
                <a:latin typeface="Calibri"/>
                <a:cs typeface="Calibri"/>
              </a:rPr>
              <a:t>6-18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budded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May-June.</a:t>
            </a:r>
            <a:endParaRPr sz="28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330"/>
              </a:spcBef>
              <a:buFont typeface="Wingdings"/>
              <a:buChar char=""/>
              <a:tabLst>
                <a:tab pos="536575" algn="l"/>
                <a:tab pos="53721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soil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loose 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humid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wet</a:t>
            </a:r>
            <a:r>
              <a:rPr sz="2800" spc="-10" dirty="0">
                <a:latin typeface="Calibri"/>
                <a:cs typeface="Calibri"/>
              </a:rPr>
              <a:t> nor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muddy.</a:t>
            </a:r>
            <a:endParaRPr sz="28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536575" algn="l"/>
                <a:tab pos="537210" algn="l"/>
              </a:tabLst>
            </a:pPr>
            <a:r>
              <a:rPr sz="2800" spc="-10" dirty="0">
                <a:latin typeface="Calibri"/>
                <a:cs typeface="Calibri"/>
              </a:rPr>
              <a:t>Planting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 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2-row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system.</a:t>
            </a:r>
            <a:endParaRPr sz="28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536575" algn="l"/>
                <a:tab pos="537210" algn="l"/>
              </a:tabLst>
            </a:pPr>
            <a:r>
              <a:rPr sz="2800" spc="-25" dirty="0">
                <a:latin typeface="Calibri"/>
                <a:cs typeface="Calibri"/>
              </a:rPr>
              <a:t>Per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compartment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6.40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rows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planned.</a:t>
            </a:r>
            <a:endParaRPr sz="2800">
              <a:latin typeface="Calibri"/>
              <a:cs typeface="Calibri"/>
            </a:endParaRPr>
          </a:p>
          <a:p>
            <a:pPr marL="537210" marR="5080" indent="-537210" algn="just">
              <a:lnSpc>
                <a:spcPct val="80000"/>
              </a:lnSpc>
              <a:spcBef>
                <a:spcPts val="994"/>
              </a:spcBef>
              <a:buFont typeface="Wingdings"/>
              <a:buChar char=""/>
              <a:tabLst>
                <a:tab pos="53721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distance</a:t>
            </a:r>
            <a:r>
              <a:rPr sz="2800" spc="-10" dirty="0">
                <a:latin typeface="Calibri"/>
                <a:cs typeface="Calibri"/>
              </a:rPr>
              <a:t> 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one </a:t>
            </a:r>
            <a:r>
              <a:rPr sz="2800" spc="-25" dirty="0">
                <a:latin typeface="Calibri"/>
                <a:cs typeface="Calibri"/>
              </a:rPr>
              <a:t>row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varies around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15-20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cm. This </a:t>
            </a:r>
            <a:r>
              <a:rPr sz="2800" spc="-10" dirty="0">
                <a:latin typeface="Calibri"/>
                <a:cs typeface="Calibri"/>
              </a:rPr>
              <a:t>results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7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8 </a:t>
            </a:r>
            <a:r>
              <a:rPr sz="2800" spc="-10" dirty="0">
                <a:latin typeface="Calibri"/>
                <a:cs typeface="Calibri"/>
              </a:rPr>
              <a:t>plants per </a:t>
            </a:r>
            <a:r>
              <a:rPr sz="2800" spc="-15" dirty="0">
                <a:latin typeface="Calibri"/>
                <a:cs typeface="Calibri"/>
              </a:rPr>
              <a:t>metre square </a:t>
            </a:r>
            <a:r>
              <a:rPr sz="2800" spc="-5" dirty="0">
                <a:latin typeface="Calibri"/>
                <a:cs typeface="Calibri"/>
              </a:rPr>
              <a:t>(depending on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cultivar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cultivation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Irrigation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98400"/>
            <a:ext cx="10156190" cy="25558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98500" indent="-229235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spc="-45" dirty="0">
                <a:latin typeface="Calibri"/>
                <a:cs typeface="Calibri"/>
              </a:rPr>
              <a:t>Two</a:t>
            </a:r>
            <a:r>
              <a:rPr sz="2400" spc="-10" dirty="0">
                <a:latin typeface="Calibri"/>
                <a:cs typeface="Calibri"/>
              </a:rPr>
              <a:t> most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widely</a:t>
            </a:r>
            <a:r>
              <a:rPr sz="2400" spc="-5" dirty="0">
                <a:latin typeface="Calibri"/>
                <a:cs typeface="Calibri"/>
              </a:rPr>
              <a:t> used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Drip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irrigation.</a:t>
            </a:r>
            <a:endParaRPr sz="24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Generally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7-8 litres</a:t>
            </a:r>
            <a:r>
              <a:rPr sz="2400" spc="-15" dirty="0">
                <a:latin typeface="Calibri"/>
                <a:cs typeface="Calibri"/>
              </a:rPr>
              <a:t> water </a:t>
            </a:r>
            <a:r>
              <a:rPr sz="2400" spc="-5" dirty="0">
                <a:latin typeface="Calibri"/>
                <a:cs typeface="Calibri"/>
              </a:rPr>
              <a:t>/m2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/day.</a:t>
            </a:r>
            <a:endParaRPr sz="2400">
              <a:latin typeface="Calibri"/>
              <a:cs typeface="Calibri"/>
            </a:endParaRPr>
          </a:p>
          <a:p>
            <a:pPr marL="698500" marR="5080" indent="-228600">
              <a:lnSpc>
                <a:spcPts val="2590"/>
              </a:lnSpc>
              <a:spcBef>
                <a:spcPts val="530"/>
              </a:spcBef>
              <a:buFont typeface="Wingdings"/>
              <a:buChar char="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Irrigation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done by </a:t>
            </a:r>
            <a:r>
              <a:rPr sz="2400" spc="-5" dirty="0">
                <a:latin typeface="Calibri"/>
                <a:cs typeface="Calibri"/>
              </a:rPr>
              <a:t>drip </a:t>
            </a:r>
            <a:r>
              <a:rPr sz="2400" spc="-10" dirty="0">
                <a:latin typeface="Calibri"/>
                <a:cs typeface="Calibri"/>
              </a:rPr>
              <a:t>irrigation </a:t>
            </a:r>
            <a:r>
              <a:rPr sz="2400" spc="-20" dirty="0">
                <a:latin typeface="Calibri"/>
                <a:cs typeface="Calibri"/>
              </a:rPr>
              <a:t>system, </a:t>
            </a:r>
            <a:r>
              <a:rPr sz="2400" spc="-10" dirty="0">
                <a:latin typeface="Calibri"/>
                <a:cs typeface="Calibri"/>
              </a:rPr>
              <a:t>having </a:t>
            </a:r>
            <a:r>
              <a:rPr sz="2400" spc="-15" dirty="0">
                <a:latin typeface="Calibri"/>
                <a:cs typeface="Calibri"/>
              </a:rPr>
              <a:t>emitters at </a:t>
            </a:r>
            <a:r>
              <a:rPr sz="2400" spc="-5" dirty="0">
                <a:latin typeface="Calibri"/>
                <a:cs typeface="Calibri"/>
              </a:rPr>
              <a:t>30 </a:t>
            </a:r>
            <a:r>
              <a:rPr sz="2400" dirty="0">
                <a:latin typeface="Calibri"/>
                <a:cs typeface="Calibri"/>
              </a:rPr>
              <a:t>cm apart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lateral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200" b="1" spc="-15" dirty="0">
                <a:latin typeface="Calibri"/>
                <a:cs typeface="Calibri"/>
              </a:rPr>
              <a:t>Fertigation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400" spc="-10" dirty="0">
                <a:latin typeface="Calibri"/>
                <a:cs typeface="Calibri"/>
              </a:rPr>
              <a:t>Fertilizers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were</a:t>
            </a:r>
            <a:r>
              <a:rPr sz="2400" dirty="0">
                <a:latin typeface="Calibri"/>
                <a:cs typeface="Calibri"/>
              </a:rPr>
              <a:t> applied</a:t>
            </a:r>
            <a:r>
              <a:rPr sz="2400" spc="-10" dirty="0">
                <a:latin typeface="Calibri"/>
                <a:cs typeface="Calibri"/>
              </a:rPr>
              <a:t> through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drip</a:t>
            </a:r>
            <a:r>
              <a:rPr sz="2400" spc="-10" dirty="0">
                <a:latin typeface="Calibri"/>
                <a:cs typeface="Calibri"/>
              </a:rPr>
              <a:t> irrigation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Fertigation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606672"/>
          <a:ext cx="10514964" cy="2743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7460"/>
                <a:gridCol w="1864994"/>
                <a:gridCol w="1864995"/>
                <a:gridCol w="1707515"/>
              </a:tblGrid>
              <a:tr h="548639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Fertigation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Schedule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Dose (ppm)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Vegetative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211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Flowering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harvesting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flush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1087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Flowering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harvesting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211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132" y="342391"/>
            <a:ext cx="10224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Cultural</a:t>
            </a:r>
            <a:r>
              <a:rPr sz="4400" b="0" spc="-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Practices</a:t>
            </a:r>
            <a:r>
              <a:rPr sz="4400" b="0" spc="-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in</a:t>
            </a:r>
            <a:r>
              <a:rPr sz="4400" b="0" spc="1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rose/</a:t>
            </a:r>
            <a:r>
              <a:rPr sz="4400" b="0" spc="-1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Growth</a:t>
            </a:r>
            <a:r>
              <a:rPr sz="4400" b="0" spc="-10" dirty="0">
                <a:latin typeface="Calibri"/>
                <a:cs typeface="Calibri"/>
              </a:rPr>
              <a:t> Regulation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132" y="1581512"/>
            <a:ext cx="8947785" cy="36315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Bending</a:t>
            </a:r>
            <a:endParaRPr sz="2800">
              <a:latin typeface="Calibri"/>
              <a:cs typeface="Calibri"/>
            </a:endParaRPr>
          </a:p>
          <a:p>
            <a:pPr marL="713105" lvl="1" indent="-243840">
              <a:lnSpc>
                <a:spcPct val="100000"/>
              </a:lnSpc>
              <a:spcBef>
                <a:spcPts val="229"/>
              </a:spcBef>
              <a:buSzPct val="95833"/>
              <a:buFont typeface="Wingdings"/>
              <a:buChar char=""/>
              <a:tabLst>
                <a:tab pos="713740" algn="l"/>
              </a:tabLst>
            </a:pP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obtain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quality</a:t>
            </a:r>
            <a:r>
              <a:rPr sz="2400" spc="-15" dirty="0">
                <a:latin typeface="Calibri"/>
                <a:cs typeface="Calibri"/>
              </a:rPr>
              <a:t> flowers</a:t>
            </a:r>
            <a:r>
              <a:rPr sz="2400" spc="-5" dirty="0">
                <a:latin typeface="Calibri"/>
                <a:cs typeface="Calibri"/>
              </a:rPr>
              <a:t> 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stalk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length</a:t>
            </a:r>
            <a:endParaRPr sz="2400">
              <a:latin typeface="Calibri"/>
              <a:cs typeface="Calibri"/>
            </a:endParaRPr>
          </a:p>
          <a:p>
            <a:pPr marL="742950" marR="2581275" lvl="1" indent="-273050">
              <a:lnSpc>
                <a:spcPct val="107500"/>
              </a:lnSpc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encourage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plant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healthy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framework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bottom</a:t>
            </a:r>
            <a:endParaRPr sz="2400">
              <a:latin typeface="Calibri"/>
              <a:cs typeface="Calibri"/>
            </a:endParaRPr>
          </a:p>
          <a:p>
            <a:pPr marL="713105" lvl="1" indent="-243840">
              <a:lnSpc>
                <a:spcPct val="100000"/>
              </a:lnSpc>
              <a:spcBef>
                <a:spcPts val="204"/>
              </a:spcBef>
              <a:buSzPct val="95833"/>
              <a:buFont typeface="Wingdings"/>
              <a:buChar char=""/>
              <a:tabLst>
                <a:tab pos="713740" algn="l"/>
              </a:tabLst>
            </a:pP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number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shoots</a:t>
            </a:r>
            <a:endParaRPr sz="2400">
              <a:latin typeface="Calibri"/>
              <a:cs typeface="Calibri"/>
            </a:endParaRPr>
          </a:p>
          <a:p>
            <a:pPr marL="742950" marR="2833370" lvl="1" indent="-273050">
              <a:lnSpc>
                <a:spcPct val="1075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spc="-10" dirty="0">
                <a:latin typeface="Calibri"/>
                <a:cs typeface="Calibri"/>
              </a:rPr>
              <a:t>weak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blind shoots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selected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bending</a:t>
            </a:r>
            <a:endParaRPr sz="2400">
              <a:latin typeface="Calibri"/>
              <a:cs typeface="Calibri"/>
            </a:endParaRPr>
          </a:p>
          <a:p>
            <a:pPr marL="809625" indent="-340360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81026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bending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done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35th </a:t>
            </a:r>
            <a:r>
              <a:rPr sz="2400" spc="-20" dirty="0">
                <a:latin typeface="Calibri"/>
                <a:cs typeface="Calibri"/>
              </a:rPr>
              <a:t>days</a:t>
            </a:r>
            <a:r>
              <a:rPr sz="2400" spc="-10" dirty="0">
                <a:latin typeface="Calibri"/>
                <a:cs typeface="Calibri"/>
              </a:rPr>
              <a:t> 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planting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809625" indent="-340360">
              <a:lnSpc>
                <a:spcPct val="100000"/>
              </a:lnSpc>
              <a:spcBef>
                <a:spcPts val="215"/>
              </a:spcBef>
              <a:buFont typeface="Wingdings"/>
              <a:buChar char=""/>
              <a:tabLst>
                <a:tab pos="81026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second</a:t>
            </a:r>
            <a:r>
              <a:rPr sz="2400" spc="-5" dirty="0">
                <a:latin typeface="Calibri"/>
                <a:cs typeface="Calibri"/>
              </a:rPr>
              <a:t> bending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done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years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strengthen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594103"/>
            <a:ext cx="3543300" cy="2631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0822"/>
            <a:ext cx="1629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2.</a:t>
            </a:r>
            <a:r>
              <a:rPr sz="2800" b="0" spc="-45" dirty="0">
                <a:latin typeface="Calibri"/>
                <a:cs typeface="Calibri"/>
              </a:rPr>
              <a:t> </a:t>
            </a:r>
            <a:r>
              <a:rPr sz="2800" spc="-10" dirty="0"/>
              <a:t>Pinching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992886"/>
            <a:ext cx="999871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91440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latin typeface="Calibri"/>
                <a:cs typeface="Calibri"/>
              </a:rPr>
              <a:t>Removing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terminal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along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pinching.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92" y="2153411"/>
            <a:ext cx="8281416" cy="3456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1203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Identify </a:t>
            </a:r>
            <a:r>
              <a:rPr lang="en-US" sz="2400" dirty="0">
                <a:latin typeface="Cambria" panose="02040503050406030204" pitchFamily="18" charset="0"/>
              </a:rPr>
              <a:t>different types of ornamental and medicinal crops.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Examine </a:t>
            </a:r>
            <a:r>
              <a:rPr lang="en-US" sz="2400" dirty="0">
                <a:latin typeface="Cambria" panose="02040503050406030204" pitchFamily="18" charset="0"/>
              </a:rPr>
              <a:t>various principles of landscaping, uses of landscape trees, shrubs and climbers, production technology of important ornamental crops, etc.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Determine </a:t>
            </a:r>
            <a:r>
              <a:rPr lang="en-US" sz="2400" dirty="0">
                <a:latin typeface="Cambria" panose="02040503050406030204" pitchFamily="18" charset="0"/>
              </a:rPr>
              <a:t>about Demonstrate various Package of practices for loose flowers and their transportation, storage house and required condition for cut and loose flower.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Construct </a:t>
            </a:r>
            <a:r>
              <a:rPr lang="en-US" sz="2400" dirty="0">
                <a:latin typeface="Cambria" panose="02040503050406030204" pitchFamily="18" charset="0"/>
              </a:rPr>
              <a:t>about the various problems with the production technology of medicinal and aromatic plants.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Importance </a:t>
            </a:r>
            <a:r>
              <a:rPr lang="en-US" sz="2400" dirty="0">
                <a:latin typeface="Cambria" panose="02040503050406030204" pitchFamily="18" charset="0"/>
              </a:rPr>
              <a:t>of Processing and value addition in ornamental crops and MAPs produce. 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-133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Course Objectives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061" y="1"/>
            <a:ext cx="1499939" cy="509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400800"/>
            <a:ext cx="12192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B.Sc. </a:t>
            </a:r>
            <a:r>
              <a:rPr lang="en-IN" dirty="0"/>
              <a:t>(Ag.) IV Sem.        </a:t>
            </a:r>
            <a:r>
              <a:rPr lang="en-IN" dirty="0" smtClean="0"/>
              <a:t>                                                                 </a:t>
            </a:r>
            <a:r>
              <a:rPr lang="en-IN" dirty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89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4759"/>
            <a:ext cx="256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3.</a:t>
            </a:r>
            <a:r>
              <a:rPr sz="3600" b="0" spc="-6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Disbudding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596" y="1399032"/>
            <a:ext cx="7595163" cy="4294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96544"/>
            <a:ext cx="2037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4.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Bud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capping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4745202"/>
            <a:ext cx="10359390" cy="1232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600" dirty="0">
                <a:latin typeface="Calibri"/>
                <a:cs typeface="Calibri"/>
              </a:rPr>
              <a:t>Bud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caps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placed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-10" dirty="0">
                <a:latin typeface="Calibri"/>
                <a:cs typeface="Calibri"/>
              </a:rPr>
              <a:t> flower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bud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pea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size.</a:t>
            </a:r>
            <a:endParaRPr sz="2600">
              <a:latin typeface="Calibri"/>
              <a:cs typeface="Calibri"/>
            </a:endParaRPr>
          </a:p>
          <a:p>
            <a:pPr marL="871855" marR="5080" indent="-871855">
              <a:lnSpc>
                <a:spcPts val="2500"/>
              </a:lnSpc>
              <a:spcBef>
                <a:spcPts val="985"/>
              </a:spcBef>
              <a:buFont typeface="Wingdings"/>
              <a:buChar char=""/>
              <a:tabLst>
                <a:tab pos="871855" algn="l"/>
                <a:tab pos="872490" algn="l"/>
                <a:tab pos="1586865" algn="l"/>
                <a:tab pos="2475230" algn="l"/>
                <a:tab pos="2933065" algn="l"/>
                <a:tab pos="4225290" algn="l"/>
                <a:tab pos="4846955" algn="l"/>
                <a:tab pos="5543550" algn="l"/>
                <a:tab pos="6209665" algn="l"/>
                <a:tab pos="6891020" algn="l"/>
                <a:tab pos="7863840" algn="l"/>
                <a:tab pos="8321040" algn="l"/>
                <a:tab pos="9198610" algn="l"/>
              </a:tabLst>
            </a:pP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hi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1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2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	inc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ea</a:t>
            </a:r>
            <a:r>
              <a:rPr sz="2600" spc="-1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	the	</a:t>
            </a:r>
            <a:r>
              <a:rPr sz="2600" spc="-5" dirty="0">
                <a:latin typeface="Calibri"/>
                <a:cs typeface="Calibri"/>
              </a:rPr>
              <a:t>bu</a:t>
            </a:r>
            <a:r>
              <a:rPr sz="2600" dirty="0">
                <a:latin typeface="Calibri"/>
                <a:cs typeface="Calibri"/>
              </a:rPr>
              <a:t>d	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6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e	and	</a:t>
            </a:r>
            <a:r>
              <a:rPr sz="2600" spc="-5" dirty="0">
                <a:latin typeface="Calibri"/>
                <a:cs typeface="Calibri"/>
              </a:rPr>
              <a:t>sh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	me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	c</a:t>
            </a:r>
            <a:r>
              <a:rPr sz="2600" spc="-10" dirty="0">
                <a:latin typeface="Calibri"/>
                <a:cs typeface="Calibri"/>
              </a:rPr>
              <a:t>u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  </a:t>
            </a:r>
            <a:r>
              <a:rPr sz="2600" spc="-5" dirty="0">
                <a:latin typeface="Calibri"/>
                <a:cs typeface="Calibri"/>
              </a:rPr>
              <a:t>demand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specification.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632" y="1408175"/>
            <a:ext cx="9144000" cy="3095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134112"/>
            <a:ext cx="10299900" cy="6300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86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Harvesting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17447"/>
            <a:ext cx="10357485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6350" indent="-228600" algn="just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Should be </a:t>
            </a:r>
            <a:r>
              <a:rPr sz="2800" spc="-15" dirty="0">
                <a:latin typeface="Calibri"/>
                <a:cs typeface="Calibri"/>
              </a:rPr>
              <a:t>harvested at </a:t>
            </a:r>
            <a:r>
              <a:rPr sz="2800" spc="-10" dirty="0">
                <a:latin typeface="Calibri"/>
                <a:cs typeface="Calibri"/>
              </a:rPr>
              <a:t>tight bud </a:t>
            </a:r>
            <a:r>
              <a:rPr sz="2800" spc="-20" dirty="0">
                <a:latin typeface="Calibri"/>
                <a:cs typeface="Calibri"/>
              </a:rPr>
              <a:t>stage </a:t>
            </a:r>
            <a:r>
              <a:rPr sz="2800" spc="-10" dirty="0">
                <a:latin typeface="Calibri"/>
                <a:cs typeface="Calibri"/>
              </a:rPr>
              <a:t>when </a:t>
            </a:r>
            <a:r>
              <a:rPr sz="2800" spc="-5" dirty="0">
                <a:latin typeface="Calibri"/>
                <a:cs typeface="Calibri"/>
              </a:rPr>
              <a:t>one or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petals </a:t>
            </a:r>
            <a:r>
              <a:rPr sz="2800" spc="-10" dirty="0">
                <a:latin typeface="Calibri"/>
                <a:cs typeface="Calibri"/>
              </a:rPr>
              <a:t>begin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unfold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secateure.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69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Red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pink </a:t>
            </a:r>
            <a:r>
              <a:rPr sz="2800" spc="-15" dirty="0">
                <a:latin typeface="Calibri"/>
                <a:cs typeface="Calibri"/>
              </a:rPr>
              <a:t>cultivars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harvested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petals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beginning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unfold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calyx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reflexed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horizontal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lane,</a:t>
            </a:r>
            <a:r>
              <a:rPr sz="2800" spc="-10" dirty="0">
                <a:latin typeface="Calibri"/>
                <a:cs typeface="Calibri"/>
              </a:rPr>
              <a:t> whereas,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690"/>
              </a:lnSpc>
              <a:spcBef>
                <a:spcPts val="100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/>
              <a:t>	</a:t>
            </a:r>
            <a:r>
              <a:rPr sz="2800" spc="-15" dirty="0">
                <a:latin typeface="Calibri"/>
                <a:cs typeface="Calibri"/>
              </a:rPr>
              <a:t>yellow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cultivars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harvested</a:t>
            </a:r>
            <a:r>
              <a:rPr sz="2800" spc="-10" dirty="0">
                <a:latin typeface="Calibri"/>
                <a:cs typeface="Calibri"/>
              </a:rPr>
              <a:t> slightly</a:t>
            </a:r>
            <a:r>
              <a:rPr sz="2800" spc="-5" dirty="0">
                <a:latin typeface="Calibri"/>
                <a:cs typeface="Calibri"/>
              </a:rPr>
              <a:t> earlier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cultivars </a:t>
            </a:r>
            <a:r>
              <a:rPr sz="2800" spc="-10" dirty="0">
                <a:latin typeface="Calibri"/>
                <a:cs typeface="Calibri"/>
              </a:rPr>
              <a:t> slightly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later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pink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cultivars.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69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should be 1-2 </a:t>
            </a:r>
            <a:r>
              <a:rPr sz="2800" spc="-15" dirty="0">
                <a:latin typeface="Calibri"/>
                <a:cs typeface="Calibri"/>
              </a:rPr>
              <a:t>mature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leaves </a:t>
            </a:r>
            <a:r>
              <a:rPr sz="2800" spc="-10" dirty="0">
                <a:latin typeface="Calibri"/>
                <a:cs typeface="Calibri"/>
              </a:rPr>
              <a:t>(those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five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leaflets) </a:t>
            </a:r>
            <a:r>
              <a:rPr sz="2800" spc="-15" dirty="0">
                <a:latin typeface="Calibri"/>
                <a:cs typeface="Calibri"/>
              </a:rPr>
              <a:t>left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flower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cut.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ts val="269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reason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leaving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matures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leaves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encourage </a:t>
            </a:r>
            <a:r>
              <a:rPr sz="2800" spc="-10" dirty="0">
                <a:latin typeface="Calibri"/>
                <a:cs typeface="Calibri"/>
              </a:rPr>
              <a:t> production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new </a:t>
            </a:r>
            <a:r>
              <a:rPr sz="2800" spc="-20" dirty="0">
                <a:latin typeface="Calibri"/>
                <a:cs typeface="Calibri"/>
              </a:rPr>
              <a:t>strong </a:t>
            </a:r>
            <a:r>
              <a:rPr sz="2800" spc="-5" dirty="0">
                <a:latin typeface="Calibri"/>
                <a:cs typeface="Calibri"/>
              </a:rPr>
              <a:t>shoots. </a:t>
            </a:r>
            <a:r>
              <a:rPr sz="2800" spc="-10" dirty="0">
                <a:latin typeface="Calibri"/>
                <a:cs typeface="Calibri"/>
              </a:rPr>
              <a:t>Harvesting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done </a:t>
            </a:r>
            <a:r>
              <a:rPr sz="2800" spc="-25" dirty="0">
                <a:latin typeface="Calibri"/>
                <a:cs typeface="Calibri"/>
              </a:rPr>
              <a:t>preferably </a:t>
            </a:r>
            <a:r>
              <a:rPr sz="2800" spc="-5" dirty="0">
                <a:latin typeface="Calibri"/>
                <a:cs typeface="Calibri"/>
              </a:rPr>
              <a:t>during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early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morning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hours.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410" y="1577111"/>
            <a:ext cx="10357485" cy="2839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Flower</a:t>
            </a:r>
            <a:r>
              <a:rPr sz="2800" b="1" spc="-15" dirty="0">
                <a:latin typeface="Calibri"/>
                <a:cs typeface="Calibri"/>
              </a:rPr>
              <a:t> Yield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Approx.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250-350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stems/m2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considered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ideal.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321945" algn="l"/>
                <a:tab pos="322580" algn="l"/>
                <a:tab pos="1438910" algn="l"/>
                <a:tab pos="2259330" algn="l"/>
                <a:tab pos="2900680" algn="l"/>
                <a:tab pos="3400425" algn="l"/>
                <a:tab pos="4921885" algn="l"/>
                <a:tab pos="5403215" algn="l"/>
                <a:tab pos="6741795" algn="l"/>
                <a:tab pos="7458075" algn="l"/>
                <a:tab pos="8606790" algn="l"/>
                <a:tab pos="9401175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Fl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eld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	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eased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s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AP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5</a:t>
            </a:r>
            <a:r>
              <a:rPr sz="2800" dirty="0">
                <a:latin typeface="Calibri"/>
                <a:cs typeface="Calibri"/>
              </a:rPr>
              <a:t>0-10</a:t>
            </a:r>
            <a:r>
              <a:rPr sz="2800" spc="-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pp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  </a:t>
            </a:r>
            <a:r>
              <a:rPr sz="2800" spc="-10" dirty="0">
                <a:latin typeface="Calibri"/>
                <a:cs typeface="Calibri"/>
              </a:rPr>
              <a:t>flowering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flush.</a:t>
            </a:r>
            <a:endParaRPr sz="2800">
              <a:latin typeface="Calibri"/>
              <a:cs typeface="Calibri"/>
            </a:endParaRPr>
          </a:p>
          <a:p>
            <a:pPr marL="241300" marR="5715" indent="-228600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Burning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saw-dust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winter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months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morning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hours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(7-10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 </a:t>
            </a:r>
            <a:r>
              <a:rPr sz="2800" spc="-5" dirty="0">
                <a:latin typeface="Calibri"/>
                <a:cs typeface="Calibri"/>
              </a:rPr>
              <a:t>yield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significantly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846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latin typeface="Calibri Light"/>
                <a:cs typeface="Calibri Light"/>
              </a:rPr>
              <a:t>Post-harvest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Handling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59390" cy="40328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6350" indent="-228600" algn="just">
              <a:lnSpc>
                <a:spcPct val="8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Roses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stems</a:t>
            </a:r>
            <a:r>
              <a:rPr sz="2800" spc="-10" dirty="0">
                <a:latin typeface="Calibri"/>
                <a:cs typeface="Calibri"/>
              </a:rPr>
              <a:t> must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bucket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inside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polyhouse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immediately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10" dirty="0">
                <a:latin typeface="Calibri"/>
                <a:cs typeface="Calibri"/>
              </a:rPr>
              <a:t> harvesting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transported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storage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(2-4°C).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length </a:t>
            </a:r>
            <a:r>
              <a:rPr sz="2800" spc="-5" dirty="0">
                <a:latin typeface="Calibri"/>
                <a:cs typeface="Calibri"/>
              </a:rPr>
              <a:t>of time depends upon the </a:t>
            </a:r>
            <a:r>
              <a:rPr sz="2800" spc="-15" dirty="0">
                <a:latin typeface="Calibri"/>
                <a:cs typeface="Calibri"/>
              </a:rPr>
              <a:t>variety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quality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roses. 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spc="-15" dirty="0">
                <a:latin typeface="Calibri"/>
                <a:cs typeface="Calibri"/>
              </a:rPr>
              <a:t>rose </a:t>
            </a:r>
            <a:r>
              <a:rPr sz="2800" spc="-20" dirty="0">
                <a:latin typeface="Calibri"/>
                <a:cs typeface="Calibri"/>
              </a:rPr>
              <a:t>flowers </a:t>
            </a:r>
            <a:r>
              <a:rPr sz="2800" spc="-15" dirty="0">
                <a:latin typeface="Calibri"/>
                <a:cs typeface="Calibri"/>
              </a:rPr>
              <a:t>are graded according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stem </a:t>
            </a:r>
            <a:r>
              <a:rPr sz="2800" spc="-10" dirty="0">
                <a:latin typeface="Calibri"/>
                <a:cs typeface="Calibri"/>
              </a:rPr>
              <a:t>length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 </a:t>
            </a:r>
            <a:r>
              <a:rPr sz="2800" spc="-10" dirty="0">
                <a:latin typeface="Calibri"/>
                <a:cs typeface="Calibri"/>
              </a:rPr>
              <a:t>bud.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Graded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flowers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together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bunches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12,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25.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bundle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usually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preferred.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Packing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polypropylene</a:t>
            </a:r>
            <a:r>
              <a:rPr sz="2800" spc="-5" dirty="0">
                <a:latin typeface="Calibri"/>
                <a:cs typeface="Calibri"/>
              </a:rPr>
              <a:t> (24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micron)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highly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storage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technique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rose,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maintaining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storage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066800"/>
            <a:ext cx="1219199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Production technology of rose under protected conditions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16149"/>
            <a:ext cx="8851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0" dirty="0"/>
              <a:t>R</a:t>
            </a:r>
            <a:r>
              <a:rPr sz="3100" spc="-10" dirty="0"/>
              <a:t>OSE</a:t>
            </a:r>
            <a:endParaRPr sz="3100" dirty="0"/>
          </a:p>
        </p:txBody>
      </p:sp>
      <p:sp>
        <p:nvSpPr>
          <p:cNvPr id="3" name="object 3"/>
          <p:cNvSpPr txBox="1"/>
          <p:nvPr/>
        </p:nvSpPr>
        <p:spPr>
          <a:xfrm>
            <a:off x="648967" y="592447"/>
            <a:ext cx="10894061" cy="5737468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648335">
              <a:lnSpc>
                <a:spcPct val="100000"/>
              </a:lnSpc>
              <a:spcBef>
                <a:spcPts val="2020"/>
              </a:spcBef>
            </a:pPr>
            <a:r>
              <a:rPr sz="3100" b="1" spc="-10" dirty="0">
                <a:latin typeface="Calibri"/>
                <a:cs typeface="Calibri"/>
              </a:rPr>
              <a:t>King</a:t>
            </a:r>
            <a:r>
              <a:rPr sz="3100" b="1" spc="20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of</a:t>
            </a:r>
            <a:r>
              <a:rPr sz="3100" b="1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Flowers,</a:t>
            </a:r>
            <a:r>
              <a:rPr sz="3100" b="1" spc="1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Queen</a:t>
            </a:r>
            <a:r>
              <a:rPr sz="3100" b="1" spc="5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of</a:t>
            </a:r>
            <a:r>
              <a:rPr sz="3100" b="1" spc="-10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Flowers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400" b="1" spc="-5" dirty="0">
                <a:latin typeface="Calibri"/>
                <a:cs typeface="Calibri"/>
              </a:rPr>
              <a:t>Botanical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Rosa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indica</a:t>
            </a:r>
            <a:endParaRPr sz="2400" dirty="0">
              <a:latin typeface="Calibri"/>
              <a:cs typeface="Calibri"/>
            </a:endParaRPr>
          </a:p>
          <a:p>
            <a:pPr marL="2481580" indent="-161925">
              <a:lnSpc>
                <a:spcPct val="100000"/>
              </a:lnSpc>
              <a:spcBef>
                <a:spcPts val="135"/>
              </a:spcBef>
              <a:buChar char="-"/>
              <a:tabLst>
                <a:tab pos="2482215" algn="l"/>
              </a:tabLst>
            </a:pPr>
            <a:r>
              <a:rPr sz="2400" i="1" spc="-15" dirty="0">
                <a:latin typeface="Calibri"/>
                <a:cs typeface="Calibri"/>
              </a:rPr>
              <a:t>Rosa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hybrida</a:t>
            </a:r>
            <a:endParaRPr sz="2400" dirty="0">
              <a:latin typeface="Calibri"/>
              <a:cs typeface="Calibri"/>
            </a:endParaRPr>
          </a:p>
          <a:p>
            <a:pPr marL="2481580" indent="-161925">
              <a:lnSpc>
                <a:spcPct val="100000"/>
              </a:lnSpc>
              <a:spcBef>
                <a:spcPts val="135"/>
              </a:spcBef>
              <a:buChar char="-"/>
              <a:tabLst>
                <a:tab pos="2482215" algn="l"/>
              </a:tabLst>
            </a:pPr>
            <a:r>
              <a:rPr sz="2400" i="1" spc="-15" dirty="0">
                <a:latin typeface="Calibri"/>
                <a:cs typeface="Calibri"/>
              </a:rPr>
              <a:t>Rosa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sinensis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10" dirty="0">
                <a:latin typeface="Calibri"/>
                <a:cs typeface="Calibri"/>
              </a:rPr>
              <a:t>Family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Rosaceae,</a:t>
            </a:r>
            <a:r>
              <a:rPr sz="2400" spc="-40" dirty="0">
                <a:latin typeface="Calibri"/>
                <a:cs typeface="Calibri"/>
              </a:rPr>
              <a:t> </a:t>
            </a:r>
            <a:endParaRPr lang="en-US" sz="2400" spc="-4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5" dirty="0" smtClean="0">
                <a:latin typeface="Calibri"/>
                <a:cs typeface="Calibri"/>
              </a:rPr>
              <a:t>Origin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USA,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2n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14</a:t>
            </a:r>
            <a:endParaRPr sz="2400" dirty="0">
              <a:latin typeface="Calibri"/>
              <a:cs typeface="Calibri"/>
            </a:endParaRPr>
          </a:p>
          <a:p>
            <a:pPr marL="255270" indent="-243204">
              <a:lnSpc>
                <a:spcPct val="150000"/>
              </a:lnSpc>
              <a:spcBef>
                <a:spcPts val="13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favourite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flower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world.</a:t>
            </a:r>
            <a:endParaRPr sz="2400" dirty="0">
              <a:latin typeface="Calibri"/>
              <a:cs typeface="Calibri"/>
            </a:endParaRPr>
          </a:p>
          <a:p>
            <a:pPr marL="241300" marR="6985" indent="-228600">
              <a:lnSpc>
                <a:spcPct val="150000"/>
              </a:lnSpc>
              <a:spcBef>
                <a:spcPts val="10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ranks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first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global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cut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flower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trade.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grown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essential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oil,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rose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water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gulkand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3250" dirty="0">
              <a:latin typeface="Calibri"/>
              <a:cs typeface="Calibri"/>
            </a:endParaRPr>
          </a:p>
          <a:p>
            <a:pPr marL="241300" marR="5080" indent="-228600">
              <a:lnSpc>
                <a:spcPct val="150000"/>
              </a:lnSpc>
              <a:buFont typeface="Wingdings"/>
              <a:buChar char=""/>
              <a:tabLst>
                <a:tab pos="353060" algn="l"/>
              </a:tabLst>
            </a:pP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Dr.</a:t>
            </a:r>
            <a:r>
              <a:rPr sz="2400" u="heavy" spc="3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B.P.</a:t>
            </a:r>
            <a:r>
              <a:rPr sz="2400" u="heavy" spc="3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Pal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played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significant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role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rose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breeding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India,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known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"Father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Indian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Roses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80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Importance</a:t>
            </a:r>
            <a:r>
              <a:rPr sz="4400" b="0" spc="-130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and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uses: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8203" y="1684401"/>
          <a:ext cx="9376408" cy="4426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470"/>
                <a:gridCol w="2765425"/>
                <a:gridCol w="1427479"/>
                <a:gridCol w="3836034"/>
              </a:tblGrid>
              <a:tr h="737743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Shrub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bush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Hangers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737869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rose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Cut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flowers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737869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Climbers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Perfume and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allied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products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Hedges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Edges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Rose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737742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Rockery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11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vitamins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Pot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plant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added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products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054"/>
            <a:ext cx="3294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latin typeface="Calibri Light"/>
                <a:cs typeface="Calibri Light"/>
              </a:rPr>
              <a:t>Classes</a:t>
            </a:r>
            <a:r>
              <a:rPr sz="4000" b="0" spc="-114" dirty="0">
                <a:latin typeface="Calibri Light"/>
                <a:cs typeface="Calibri Light"/>
              </a:rPr>
              <a:t> </a:t>
            </a:r>
            <a:r>
              <a:rPr sz="4000" b="0" spc="-15" dirty="0">
                <a:latin typeface="Calibri Light"/>
                <a:cs typeface="Calibri Light"/>
              </a:rPr>
              <a:t>of</a:t>
            </a:r>
            <a:r>
              <a:rPr sz="4000" b="0" spc="-90" dirty="0">
                <a:latin typeface="Calibri Light"/>
                <a:cs typeface="Calibri Light"/>
              </a:rPr>
              <a:t> </a:t>
            </a:r>
            <a:r>
              <a:rPr sz="4000" b="0" spc="-35" dirty="0">
                <a:latin typeface="Calibri Light"/>
                <a:cs typeface="Calibri Light"/>
              </a:rPr>
              <a:t>roses:</a:t>
            </a:r>
            <a:endParaRPr sz="4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0719" y="1220342"/>
          <a:ext cx="10135234" cy="4746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7795"/>
                <a:gridCol w="2382520"/>
                <a:gridCol w="2621915"/>
                <a:gridCol w="2453004"/>
              </a:tblGrid>
              <a:tr h="73152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Polyanthas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Cabbage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Musk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Floribundas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China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Moss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Noisette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1170177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perpetual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Miniatures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Fresh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Rugosus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1143508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Damask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Albas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Austrian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briars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447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970203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Grandifloras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Bourbon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roses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Ramblers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Local/Desi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1645"/>
            <a:ext cx="2621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1.</a:t>
            </a:r>
            <a:r>
              <a:rPr sz="3600" b="0" spc="-35" dirty="0">
                <a:latin typeface="Calibri"/>
                <a:cs typeface="Calibri"/>
              </a:rPr>
              <a:t> </a:t>
            </a:r>
            <a:r>
              <a:rPr sz="3600" spc="-5" dirty="0"/>
              <a:t>Hybrid</a:t>
            </a:r>
            <a:r>
              <a:rPr sz="3600" spc="-15" dirty="0"/>
              <a:t> </a:t>
            </a:r>
            <a:r>
              <a:rPr sz="3600" spc="-85" dirty="0"/>
              <a:t>Tea: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3671442"/>
            <a:ext cx="9789160" cy="2646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Originally developed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crossing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 Hybrid </a:t>
            </a:r>
            <a:r>
              <a:rPr sz="2400" spc="-10" dirty="0">
                <a:latin typeface="Calibri"/>
                <a:cs typeface="Calibri"/>
              </a:rPr>
              <a:t>Perpetuals</a:t>
            </a:r>
            <a:r>
              <a:rPr sz="2400" dirty="0">
                <a:latin typeface="Calibri"/>
                <a:cs typeface="Calibri"/>
              </a:rPr>
              <a:t> 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Tea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roses.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rose.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Bearing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5" dirty="0">
                <a:latin typeface="Calibri"/>
                <a:cs typeface="Calibri"/>
              </a:rPr>
              <a:t>highly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centered</a:t>
            </a:r>
            <a:r>
              <a:rPr sz="2400" spc="-5" dirty="0">
                <a:latin typeface="Calibri"/>
                <a:cs typeface="Calibri"/>
              </a:rPr>
              <a:t> single</a:t>
            </a:r>
            <a:r>
              <a:rPr sz="2400" spc="-15" dirty="0">
                <a:latin typeface="Calibri"/>
                <a:cs typeface="Calibri"/>
              </a:rPr>
              <a:t> flowers.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‘La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France’ </a:t>
            </a:r>
            <a:r>
              <a:rPr sz="2400" spc="-5" dirty="0">
                <a:latin typeface="Calibri"/>
                <a:cs typeface="Calibri"/>
              </a:rPr>
              <a:t>(1867)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cultivar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hybrid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tea group </a:t>
            </a:r>
            <a:r>
              <a:rPr sz="2400" spc="-5" dirty="0">
                <a:latin typeface="Calibri"/>
                <a:cs typeface="Calibri"/>
              </a:rPr>
              <a:t>developed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Guillot.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Eg.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Dr.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B.P.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Pal,</a:t>
            </a:r>
            <a:r>
              <a:rPr sz="2400" spc="-10" dirty="0">
                <a:latin typeface="Calibri"/>
                <a:cs typeface="Calibri"/>
              </a:rPr>
              <a:t> Sungandha,</a:t>
            </a:r>
            <a:r>
              <a:rPr sz="2400" dirty="0">
                <a:latin typeface="Calibri"/>
                <a:cs typeface="Calibri"/>
              </a:rPr>
              <a:t> Arjun, </a:t>
            </a:r>
            <a:r>
              <a:rPr sz="2400" spc="-85" dirty="0">
                <a:latin typeface="Calibri"/>
                <a:cs typeface="Calibri"/>
              </a:rPr>
              <a:t>Dr.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Bhabha, </a:t>
            </a:r>
            <a:r>
              <a:rPr sz="2400" spc="-10" dirty="0">
                <a:latin typeface="Calibri"/>
                <a:cs typeface="Calibri"/>
              </a:rPr>
              <a:t>Ganga,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Ajanta,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Blue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moon,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star,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Paradise,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Mr.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Lincoln,</a:t>
            </a:r>
            <a:r>
              <a:rPr sz="2400" spc="-5" dirty="0">
                <a:latin typeface="Calibri"/>
                <a:cs typeface="Calibri"/>
              </a:rPr>
              <a:t> Confidence,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John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Kennedy,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Golden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Giant,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Prize, </a:t>
            </a:r>
            <a:r>
              <a:rPr sz="2400" spc="-5" dirty="0">
                <a:latin typeface="Calibri"/>
                <a:cs typeface="Calibri"/>
              </a:rPr>
              <a:t>Happiness,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Gladiator,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Kiss</a:t>
            </a:r>
            <a:r>
              <a:rPr sz="2400" spc="-10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Fire, </a:t>
            </a:r>
            <a:r>
              <a:rPr sz="2400" spc="-5" dirty="0">
                <a:latin typeface="Calibri"/>
                <a:cs typeface="Calibri"/>
              </a:rPr>
              <a:t>Careless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Love,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932688"/>
            <a:ext cx="9144000" cy="27020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144856"/>
            <a:ext cx="2954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2.Floribunda: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4251812"/>
            <a:ext cx="10359390" cy="23177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Developed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1924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from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cross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between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Hybrid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75" dirty="0">
                <a:latin typeface="Calibri"/>
                <a:cs typeface="Calibri"/>
              </a:rPr>
              <a:t>Tea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x </a:t>
            </a:r>
            <a:r>
              <a:rPr sz="2600" spc="-15" dirty="0">
                <a:latin typeface="Calibri"/>
                <a:cs typeface="Calibri"/>
              </a:rPr>
              <a:t>Polyantha.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Flowering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clusters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small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size </a:t>
            </a:r>
            <a:r>
              <a:rPr sz="2600" spc="-5" dirty="0">
                <a:latin typeface="Calibri"/>
                <a:cs typeface="Calibri"/>
              </a:rPr>
              <a:t>and open</a:t>
            </a:r>
            <a:r>
              <a:rPr sz="2600" spc="-10" dirty="0">
                <a:latin typeface="Calibri"/>
                <a:cs typeface="Calibri"/>
              </a:rPr>
              <a:t> centre.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Good</a:t>
            </a:r>
            <a:r>
              <a:rPr sz="2600" spc="-25" dirty="0">
                <a:latin typeface="Calibri"/>
                <a:cs typeface="Calibri"/>
              </a:rPr>
              <a:t> for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garden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display.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  <a:tab pos="800735" algn="l"/>
                <a:tab pos="1652270" algn="l"/>
                <a:tab pos="2861310" algn="l"/>
                <a:tab pos="3940175" algn="l"/>
                <a:tab pos="5048250" algn="l"/>
                <a:tab pos="6480810" algn="l"/>
                <a:tab pos="7677150" algn="l"/>
                <a:tab pos="9269095" algn="l"/>
              </a:tabLst>
            </a:pP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.	</a:t>
            </a:r>
            <a:r>
              <a:rPr sz="2600" spc="-5" dirty="0">
                <a:latin typeface="Calibri"/>
                <a:cs typeface="Calibri"/>
              </a:rPr>
              <a:t>Delh</a:t>
            </a:r>
            <a:r>
              <a:rPr sz="2600" dirty="0">
                <a:latin typeface="Calibri"/>
                <a:cs typeface="Calibri"/>
              </a:rPr>
              <a:t>i	Princ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,	Rupal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,	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,	Banja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an,	Mohin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,	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spc="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ri</a:t>
            </a:r>
            <a:r>
              <a:rPr sz="2600" spc="-50" dirty="0">
                <a:latin typeface="Calibri"/>
                <a:cs typeface="Calibri"/>
              </a:rPr>
              <a:t>k</a:t>
            </a:r>
            <a:r>
              <a:rPr sz="2600" spc="-1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,	Icebe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15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,  </a:t>
            </a:r>
            <a:r>
              <a:rPr sz="2600" spc="-30" dirty="0">
                <a:latin typeface="Calibri"/>
                <a:cs typeface="Calibri"/>
              </a:rPr>
              <a:t>Summersnow,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Hemngini,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Queen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Elizabeth,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Golden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Raise,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Susama,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etc.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981455"/>
            <a:ext cx="4872228" cy="3334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3996" y="1028700"/>
            <a:ext cx="4764024" cy="328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569562"/>
            <a:ext cx="12192002" cy="2884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99058"/>
            <a:ext cx="3093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 Light"/>
                <a:cs typeface="Calibri Light"/>
              </a:rPr>
              <a:t>3.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Polyanthas: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771167"/>
            <a:ext cx="9901555" cy="26492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Dwarf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small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flowered.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Polyanthas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forerunner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Floribundas.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Blooms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several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months.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Their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Ancestry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crosses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R.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multiflora</a:t>
            </a:r>
            <a:r>
              <a:rPr sz="2800" i="1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R.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wichuraiana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Climber)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Bengal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hybrid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R.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indica </a:t>
            </a:r>
            <a:r>
              <a:rPr sz="2800" i="1" spc="-5" dirty="0">
                <a:latin typeface="Calibri"/>
                <a:cs typeface="Calibri"/>
              </a:rPr>
              <a:t>major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(</a:t>
            </a:r>
            <a:r>
              <a:rPr sz="2800" spc="5" dirty="0">
                <a:latin typeface="Calibri"/>
                <a:cs typeface="Calibri"/>
              </a:rPr>
              <a:t>R.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chinensis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Eg: La </a:t>
            </a:r>
            <a:r>
              <a:rPr sz="2800" spc="-25" dirty="0">
                <a:latin typeface="Calibri"/>
                <a:cs typeface="Calibri"/>
              </a:rPr>
              <a:t>Paquorette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(1875),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Baby </a:t>
            </a:r>
            <a:r>
              <a:rPr sz="2800" spc="-30" dirty="0">
                <a:latin typeface="Calibri"/>
                <a:cs typeface="Calibri"/>
              </a:rPr>
              <a:t>Faurax</a:t>
            </a:r>
            <a:r>
              <a:rPr sz="2800" spc="-5" dirty="0">
                <a:latin typeface="Calibri"/>
                <a:cs typeface="Calibri"/>
              </a:rPr>
              <a:t> (1924),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Echo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(1914).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3" y="6400800"/>
            <a:ext cx="12192002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   B.Sc</a:t>
            </a:r>
            <a:r>
              <a:rPr lang="en-IN" dirty="0" smtClean="0"/>
              <a:t>. (Ag.) IV Sem.       </a:t>
            </a:r>
            <a:r>
              <a:rPr lang="en-IN" dirty="0" smtClean="0"/>
              <a:t>                                                           </a:t>
            </a:r>
            <a:r>
              <a:rPr lang="en-IN" dirty="0" smtClean="0"/>
              <a:t>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60" y="11723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1588</Words>
  <Application>Microsoft Office PowerPoint</Application>
  <PresentationFormat>Widescreen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MT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ROSE</vt:lpstr>
      <vt:lpstr>Importance and uses:</vt:lpstr>
      <vt:lpstr>Classes of roses:</vt:lpstr>
      <vt:lpstr>1. Hybrid Tea:</vt:lpstr>
      <vt:lpstr>2.Floribunda:</vt:lpstr>
      <vt:lpstr>3. Polyanthas:</vt:lpstr>
      <vt:lpstr>PowerPoint Presentation</vt:lpstr>
      <vt:lpstr>PowerPoint Presentation</vt:lpstr>
      <vt:lpstr>Types of Roses -</vt:lpstr>
      <vt:lpstr>Soil &amp; Climate –</vt:lpstr>
      <vt:lpstr>Propagation:</vt:lpstr>
      <vt:lpstr>PowerPoint Presentation</vt:lpstr>
      <vt:lpstr>PowerPoint Presentation</vt:lpstr>
      <vt:lpstr>Irrigation</vt:lpstr>
      <vt:lpstr>Cultural Practices in rose/ Growth Regulation</vt:lpstr>
      <vt:lpstr>2. Pinching</vt:lpstr>
      <vt:lpstr>3. Disbudding</vt:lpstr>
      <vt:lpstr>PowerPoint Presentation</vt:lpstr>
      <vt:lpstr>PowerPoint Presentation</vt:lpstr>
      <vt:lpstr>Harvesting</vt:lpstr>
      <vt:lpstr>PowerPoint Presentation</vt:lpstr>
      <vt:lpstr>Post-harvest Handling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Mahendra</cp:lastModifiedBy>
  <cp:revision>12</cp:revision>
  <dcterms:created xsi:type="dcterms:W3CDTF">2024-04-17T08:59:03Z</dcterms:created>
  <dcterms:modified xsi:type="dcterms:W3CDTF">2024-04-17T09:10:14Z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2024-04-17T00:00:00Z</vt:filetime>
  </property>
</Properties>
</file>